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75213" cy="42803763"/>
  <p:notesSz cx="6669088" cy="9926638"/>
  <p:defaultTextStyle>
    <a:defPPr>
      <a:defRPr lang="en-US"/>
    </a:defPPr>
    <a:lvl1pPr marL="0" algn="l" defTabSz="869926">
      <a:defRPr sz="3450">
        <a:solidFill>
          <a:schemeClr val="tx1"/>
        </a:solidFill>
        <a:latin typeface="+mn-lt"/>
        <a:ea typeface="+mn-ea"/>
        <a:cs typeface="+mn-cs"/>
      </a:defRPr>
    </a:lvl1pPr>
    <a:lvl2pPr marL="869926" algn="l" defTabSz="869926">
      <a:defRPr sz="3450">
        <a:solidFill>
          <a:schemeClr val="tx1"/>
        </a:solidFill>
        <a:latin typeface="+mn-lt"/>
        <a:ea typeface="+mn-ea"/>
        <a:cs typeface="+mn-cs"/>
      </a:defRPr>
    </a:lvl2pPr>
    <a:lvl3pPr marL="1739853" algn="l" defTabSz="869926">
      <a:defRPr sz="3450">
        <a:solidFill>
          <a:schemeClr val="tx1"/>
        </a:solidFill>
        <a:latin typeface="+mn-lt"/>
        <a:ea typeface="+mn-ea"/>
        <a:cs typeface="+mn-cs"/>
      </a:defRPr>
    </a:lvl3pPr>
    <a:lvl4pPr marL="2609776" algn="l" defTabSz="869926">
      <a:defRPr sz="3450">
        <a:solidFill>
          <a:schemeClr val="tx1"/>
        </a:solidFill>
        <a:latin typeface="+mn-lt"/>
        <a:ea typeface="+mn-ea"/>
        <a:cs typeface="+mn-cs"/>
      </a:defRPr>
    </a:lvl4pPr>
    <a:lvl5pPr marL="3479703" algn="l" defTabSz="869926">
      <a:defRPr sz="3450">
        <a:solidFill>
          <a:schemeClr val="tx1"/>
        </a:solidFill>
        <a:latin typeface="+mn-lt"/>
        <a:ea typeface="+mn-ea"/>
        <a:cs typeface="+mn-cs"/>
      </a:defRPr>
    </a:lvl5pPr>
    <a:lvl6pPr marL="4349629" algn="l" defTabSz="869926">
      <a:defRPr sz="3450">
        <a:solidFill>
          <a:schemeClr val="tx1"/>
        </a:solidFill>
        <a:latin typeface="+mn-lt"/>
        <a:ea typeface="+mn-ea"/>
        <a:cs typeface="+mn-cs"/>
      </a:defRPr>
    </a:lvl6pPr>
    <a:lvl7pPr marL="5219556" algn="l" defTabSz="869926">
      <a:defRPr sz="3450">
        <a:solidFill>
          <a:schemeClr val="tx1"/>
        </a:solidFill>
        <a:latin typeface="+mn-lt"/>
        <a:ea typeface="+mn-ea"/>
        <a:cs typeface="+mn-cs"/>
      </a:defRPr>
    </a:lvl7pPr>
    <a:lvl8pPr marL="6089479" algn="l" defTabSz="869926">
      <a:defRPr sz="3450">
        <a:solidFill>
          <a:schemeClr val="tx1"/>
        </a:solidFill>
        <a:latin typeface="+mn-lt"/>
        <a:ea typeface="+mn-ea"/>
        <a:cs typeface="+mn-cs"/>
      </a:defRPr>
    </a:lvl8pPr>
    <a:lvl9pPr marL="6959405" algn="l" defTabSz="869926">
      <a:defRPr sz="345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>
          <p15:clr>
            <a:srgbClr val="A4A3A4"/>
          </p15:clr>
        </p15:guide>
        <p15:guide id="2" orient="horz" pos="134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163" autoAdjust="0"/>
  </p:normalViewPr>
  <p:slideViewPr>
    <p:cSldViewPr snapToGrid="0">
      <p:cViewPr>
        <p:scale>
          <a:sx n="40" d="100"/>
          <a:sy n="40" d="100"/>
        </p:scale>
        <p:origin x="1020" y="-5562"/>
      </p:cViewPr>
      <p:guideLst>
        <p:guide pos="9535"/>
        <p:guide orient="horz" pos="134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percentStacked"/>
        <c:varyColors val="0"/>
        <c:ser>
          <c:idx val="0"/>
          <c:order val="0"/>
          <c:tx>
            <c:strRef>
              <c:f>'opera test'!$L$1</c:f>
              <c:strCache>
                <c:ptCount val="1"/>
                <c:pt idx="0">
                  <c:v>QEMU</c:v>
                </c:pt>
              </c:strCache>
            </c:strRef>
          </c:tx>
          <c:spPr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c:spPr>
          <c:cat>
            <c:strRef>
              <c:f>'opera test'!$B$5:$B$12</c:f>
              <c:strCache>
                <c:ptCount val="8"/>
                <c:pt idx="0">
                  <c:v>1</c:v>
                </c:pt>
                <c:pt idx="1">
                  <c:v>10</c:v>
                </c:pt>
                <c:pt idx="2">
                  <c:v>100</c:v>
                </c:pt>
                <c:pt idx="3">
                  <c:v>1K</c:v>
                </c:pt>
                <c:pt idx="4">
                  <c:v>10K</c:v>
                </c:pt>
                <c:pt idx="5">
                  <c:v>50K</c:v>
                </c:pt>
                <c:pt idx="6">
                  <c:v>100K</c:v>
                </c:pt>
                <c:pt idx="7">
                  <c:v>500K</c:v>
                </c:pt>
              </c:strCache>
            </c:strRef>
          </c:cat>
          <c:val>
            <c:numRef>
              <c:f>'opera test'!$L$2:$L$12</c:f>
              <c:numCache>
                <c:formatCode>General</c:formatCode>
                <c:ptCount val="8"/>
                <c:pt idx="0">
                  <c:v>2.7E-2</c:v>
                </c:pt>
                <c:pt idx="1">
                  <c:v>2.9000000000000001E-2</c:v>
                </c:pt>
                <c:pt idx="2">
                  <c:v>5.0999999999999997E-2</c:v>
                </c:pt>
                <c:pt idx="3">
                  <c:v>0.3</c:v>
                </c:pt>
                <c:pt idx="4">
                  <c:v>2.2000000000000002</c:v>
                </c:pt>
                <c:pt idx="5">
                  <c:v>10.199999999999999</c:v>
                </c:pt>
                <c:pt idx="6">
                  <c:v>22</c:v>
                </c:pt>
                <c:pt idx="7">
                  <c:v>101.6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58-4C3E-A635-6EC200900E9F}"/>
            </c:ext>
          </c:extLst>
        </c:ser>
        <c:ser>
          <c:idx val="1"/>
          <c:order val="1"/>
          <c:tx>
            <c:strRef>
              <c:f>'opera test'!$M$1</c:f>
              <c:strCache>
                <c:ptCount val="1"/>
                <c:pt idx="0">
                  <c:v>Inference</c:v>
                </c:pt>
              </c:strCache>
            </c:strRef>
          </c:tx>
          <c:spPr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c:spPr>
          <c:cat>
            <c:strRef>
              <c:f>'opera test'!$B$5:$B$12</c:f>
              <c:strCache>
                <c:ptCount val="8"/>
                <c:pt idx="0">
                  <c:v>1</c:v>
                </c:pt>
                <c:pt idx="1">
                  <c:v>10</c:v>
                </c:pt>
                <c:pt idx="2">
                  <c:v>100</c:v>
                </c:pt>
                <c:pt idx="3">
                  <c:v>1K</c:v>
                </c:pt>
                <c:pt idx="4">
                  <c:v>10K</c:v>
                </c:pt>
                <c:pt idx="5">
                  <c:v>50K</c:v>
                </c:pt>
                <c:pt idx="6">
                  <c:v>100K</c:v>
                </c:pt>
                <c:pt idx="7">
                  <c:v>500K</c:v>
                </c:pt>
              </c:strCache>
            </c:strRef>
          </c:cat>
          <c:val>
            <c:numRef>
              <c:f>'opera test'!$M$2:$M$12</c:f>
              <c:numCache>
                <c:formatCode>General</c:formatCode>
                <c:ptCount val="8"/>
                <c:pt idx="0">
                  <c:v>5.2999999999999998E-4</c:v>
                </c:pt>
                <c:pt idx="1">
                  <c:v>5.4000000000000001E-4</c:v>
                </c:pt>
                <c:pt idx="2">
                  <c:v>6.9999999999999999E-4</c:v>
                </c:pt>
                <c:pt idx="3">
                  <c:v>5.9999999999999995E-4</c:v>
                </c:pt>
                <c:pt idx="4">
                  <c:v>8.0000000000000004E-4</c:v>
                </c:pt>
                <c:pt idx="5">
                  <c:v>1E-3</c:v>
                </c:pt>
                <c:pt idx="6">
                  <c:v>5.0000000000000001E-4</c:v>
                </c:pt>
                <c:pt idx="7">
                  <c:v>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58-4C3E-A635-6EC200900E9F}"/>
            </c:ext>
          </c:extLst>
        </c:ser>
        <c:ser>
          <c:idx val="2"/>
          <c:order val="2"/>
          <c:tx>
            <c:strRef>
              <c:f>'opera test'!$N$1</c:f>
              <c:strCache>
                <c:ptCount val="1"/>
                <c:pt idx="0">
                  <c:v>CSV Parsing</c:v>
                </c:pt>
              </c:strCache>
            </c:strRef>
          </c:tx>
          <c:spPr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c:spPr>
          <c:cat>
            <c:strRef>
              <c:f>'opera test'!$B$5:$B$12</c:f>
              <c:strCache>
                <c:ptCount val="8"/>
                <c:pt idx="0">
                  <c:v>1</c:v>
                </c:pt>
                <c:pt idx="1">
                  <c:v>10</c:v>
                </c:pt>
                <c:pt idx="2">
                  <c:v>100</c:v>
                </c:pt>
                <c:pt idx="3">
                  <c:v>1K</c:v>
                </c:pt>
                <c:pt idx="4">
                  <c:v>10K</c:v>
                </c:pt>
                <c:pt idx="5">
                  <c:v>50K</c:v>
                </c:pt>
                <c:pt idx="6">
                  <c:v>100K</c:v>
                </c:pt>
                <c:pt idx="7">
                  <c:v>500K</c:v>
                </c:pt>
              </c:strCache>
            </c:strRef>
          </c:cat>
          <c:val>
            <c:numRef>
              <c:f>'opera test'!$N$2:$N$12</c:f>
              <c:numCache>
                <c:formatCode>General</c:formatCode>
                <c:ptCount val="8"/>
                <c:pt idx="0">
                  <c:v>0.38</c:v>
                </c:pt>
                <c:pt idx="1">
                  <c:v>0.38</c:v>
                </c:pt>
                <c:pt idx="2">
                  <c:v>0.38</c:v>
                </c:pt>
                <c:pt idx="3">
                  <c:v>0.5</c:v>
                </c:pt>
                <c:pt idx="4">
                  <c:v>0.46</c:v>
                </c:pt>
                <c:pt idx="5">
                  <c:v>0.38</c:v>
                </c:pt>
                <c:pt idx="6">
                  <c:v>0.46</c:v>
                </c:pt>
                <c:pt idx="7">
                  <c:v>0.38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58-4C3E-A635-6EC200900E9F}"/>
            </c:ext>
          </c:extLst>
        </c:ser>
        <c:ser>
          <c:idx val="3"/>
          <c:order val="3"/>
          <c:tx>
            <c:strRef>
              <c:f>'opera test'!$O$1</c:f>
              <c:strCache>
                <c:ptCount val="1"/>
                <c:pt idx="0">
                  <c:v>Other</c:v>
                </c:pt>
              </c:strCache>
            </c:strRef>
          </c:tx>
          <c:spPr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c:spPr>
          <c:cat>
            <c:strRef>
              <c:f>'opera test'!$B$5:$B$12</c:f>
              <c:strCache>
                <c:ptCount val="8"/>
                <c:pt idx="0">
                  <c:v>1</c:v>
                </c:pt>
                <c:pt idx="1">
                  <c:v>10</c:v>
                </c:pt>
                <c:pt idx="2">
                  <c:v>100</c:v>
                </c:pt>
                <c:pt idx="3">
                  <c:v>1K</c:v>
                </c:pt>
                <c:pt idx="4">
                  <c:v>10K</c:v>
                </c:pt>
                <c:pt idx="5">
                  <c:v>50K</c:v>
                </c:pt>
                <c:pt idx="6">
                  <c:v>100K</c:v>
                </c:pt>
                <c:pt idx="7">
                  <c:v>500K</c:v>
                </c:pt>
              </c:strCache>
            </c:strRef>
          </c:cat>
          <c:val>
            <c:numRef>
              <c:f>'opera test'!$O$2:$O$12</c:f>
              <c:numCache>
                <c:formatCode>General</c:formatCode>
                <c:ptCount val="8"/>
                <c:pt idx="0">
                  <c:v>2.2924700000000002</c:v>
                </c:pt>
                <c:pt idx="1">
                  <c:v>2.2904600000000004</c:v>
                </c:pt>
                <c:pt idx="2">
                  <c:v>2.7233000000000001</c:v>
                </c:pt>
                <c:pt idx="3">
                  <c:v>2.7994000000000003</c:v>
                </c:pt>
                <c:pt idx="4">
                  <c:v>3.0392000000000001</c:v>
                </c:pt>
                <c:pt idx="5">
                  <c:v>2.9190000000000005</c:v>
                </c:pt>
                <c:pt idx="6">
                  <c:v>2.7394999999999996</c:v>
                </c:pt>
                <c:pt idx="7">
                  <c:v>3.0190000000000055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B58-4C3E-A635-6EC200900E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22297944"/>
        <c:axId val="422299256"/>
      </c:areaChart>
      <c:catAx>
        <c:axId val="422297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800" b="1"/>
                  <a:t>Coremark Iterations</a:t>
                </a:r>
              </a:p>
            </c:rich>
          </c:tx>
          <c:layout/>
          <c:overlay val="0"/>
          <c:spPr>
            <a:prstGeom prst="rect">
              <a:avLst/>
            </a:prstGeom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 bwMode="auto">
          <a:prstGeom prst="rect">
            <a:avLst/>
          </a:prstGeom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The Hand"/>
                <a:ea typeface="Arial"/>
                <a:cs typeface="Arial"/>
              </a:defRPr>
            </a:pPr>
            <a:endParaRPr lang="en-US"/>
          </a:p>
        </c:txPr>
        <c:crossAx val="422299256"/>
        <c:crosses val="autoZero"/>
        <c:auto val="1"/>
        <c:lblAlgn val="ctr"/>
        <c:lblOffset val="100"/>
        <c:noMultiLvlLbl val="0"/>
      </c:catAx>
      <c:valAx>
        <c:axId val="422299256"/>
        <c:scaling>
          <c:orientation val="minMax"/>
        </c:scaling>
        <c:delete val="0"/>
        <c:axPos val="l"/>
        <c:majorGridlines>
          <c:spPr bwMode="auto">
            <a:prstGeom prst="rect">
              <a:avLst/>
            </a:prstGeom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 sz="1800" b="1"/>
                  <a:t> Execution Time Share</a:t>
                </a:r>
              </a:p>
            </c:rich>
          </c:tx>
          <c:layout/>
          <c:overlay val="0"/>
          <c:spPr>
            <a:prstGeom prst="rect">
              <a:avLst/>
            </a:prstGeom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out"/>
        <c:minorTickMark val="none"/>
        <c:tickLblPos val="nextTo"/>
        <c:spPr>
          <a:prstGeom prst="rect">
            <a:avLst/>
          </a:prstGeom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baseline="0">
                <a:solidFill>
                  <a:schemeClr val="tx1">
                    <a:lumMod val="65000"/>
                    <a:lumOff val="35000"/>
                  </a:schemeClr>
                </a:solidFill>
                <a:latin typeface="The Hand"/>
                <a:ea typeface="Arial"/>
                <a:cs typeface="Arial"/>
              </a:defRPr>
            </a:pPr>
            <a:endParaRPr lang="en-US"/>
          </a:p>
        </c:txPr>
        <c:crossAx val="422297944"/>
        <c:crosses val="autoZero"/>
        <c:crossBetween val="midCat"/>
      </c:valAx>
      <c:spPr>
        <a:prstGeom prst="rect">
          <a:avLst/>
        </a:prstGeom>
        <a:noFill/>
        <a:ln>
          <a:noFill/>
        </a:ln>
        <a:effectLst/>
      </c:spPr>
    </c:plotArea>
    <c:legend>
      <c:legendPos val="t"/>
      <c:layout/>
      <c:overlay val="0"/>
      <c:spPr>
        <a:prstGeom prst="rect">
          <a:avLst/>
        </a:prstGeom>
        <a:noFill/>
        <a:ln>
          <a:noFill/>
          <a:beve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 bwMode="auto">
    <a:xfrm>
      <a:off x="1670590" y="28863516"/>
      <a:ext cx="9135568" cy="5640768"/>
    </a:xfrm>
    <a:prstGeom prst="rect">
      <a:avLst/>
    </a:prstGeom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 bwMode="auto">
      <a:prstGeom prst="rect">
        <a:avLst/>
      </a:prstGeom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 bwMode="auto">
      <a:prstGeom prst="rect">
        <a:avLst/>
      </a:prstGeom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 bwMode="auto">
      <a:prstGeom prst="rect">
        <a:avLst/>
      </a:prstGeom>
      <a:ln w="9525">
        <a:solidFill>
          <a:schemeClr val="phClr"/>
        </a:solidFill>
      </a:ln>
    </cs:spPr>
  </cs:dataPointMarker>
  <cs:dataPointMarkerLayout/>
  <cs:dataPointWireframe>
    <cs:lnRef idx="0">
      <cs:styleClr val="auto"/>
    </cs:lnRef>
    <cs:fillRef idx="1"/>
    <cs:effectRef idx="0"/>
    <cs:fontRef idx="minor">
      <a:schemeClr val="tx1"/>
    </cs:fontRef>
    <cs:spPr bwMode="auto">
      <a:prstGeom prst="rect">
        <a:avLst/>
      </a:prstGeom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dataTable>
  <cs:down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 bwMode="auto">
      <a:prstGeom prst="rect">
        <a:avLst/>
      </a:prstGeom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 bwMode="auto">
      <a:prstGeom prst="rect">
        <a:avLst/>
      </a:prstGeom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spc="0"/>
  </cs:title>
  <cs:trendline>
    <cs:lnRef idx="0">
      <cs:styleClr val="auto"/>
    </cs:lnRef>
    <cs:fillRef idx="0"/>
    <cs:effectRef idx="0"/>
    <cs:fontRef idx="minor">
      <a:schemeClr val="tx1"/>
    </cs:fontRef>
    <cs:spPr bwMode="auto">
      <a:prstGeom prst="rect">
        <a:avLst/>
      </a:prstGeom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tx1"/>
    </cs:fontRef>
    <cs:spPr bwMode="auto">
      <a:prstGeom prst="rect">
        <a:avLst/>
      </a:prstGeom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  <cs:spPr bwMode="auto">
      <a:prstGeom prst="rect">
        <a:avLst/>
      </a:prstGeom>
      <a:noFill/>
      <a:ln>
        <a:noFill/>
      </a:ln>
    </cs:spPr>
  </cs:wall>
</cs:chartStyle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777607" y="0"/>
            <a:ext cx="2889938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12F4710-6238-42C0-9BFB-F0CCBB777D55}" type="datetimeFigureOut">
              <a:rPr lang="en-US"/>
              <a:t>6/14/2024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2151063" y="1241425"/>
            <a:ext cx="236696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66909" y="4777194"/>
            <a:ext cx="533527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9428585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777607" y="9428585"/>
            <a:ext cx="2889938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9FE9A7B-A542-4849-BA9A-33AE23948E1F}" type="slidenum">
              <a:rPr lang="en-US"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739853">
      <a:defRPr sz="2300">
        <a:solidFill>
          <a:schemeClr val="tx1"/>
        </a:solidFill>
        <a:latin typeface="+mn-lt"/>
        <a:ea typeface="+mn-ea"/>
        <a:cs typeface="+mn-cs"/>
      </a:defRPr>
    </a:lvl1pPr>
    <a:lvl2pPr marL="869926" algn="l" defTabSz="1739853">
      <a:defRPr sz="2300">
        <a:solidFill>
          <a:schemeClr val="tx1"/>
        </a:solidFill>
        <a:latin typeface="+mn-lt"/>
        <a:ea typeface="+mn-ea"/>
        <a:cs typeface="+mn-cs"/>
      </a:defRPr>
    </a:lvl2pPr>
    <a:lvl3pPr marL="1739853" algn="l" defTabSz="1739853">
      <a:defRPr sz="2300">
        <a:solidFill>
          <a:schemeClr val="tx1"/>
        </a:solidFill>
        <a:latin typeface="+mn-lt"/>
        <a:ea typeface="+mn-ea"/>
        <a:cs typeface="+mn-cs"/>
      </a:defRPr>
    </a:lvl3pPr>
    <a:lvl4pPr marL="2609776" algn="l" defTabSz="1739853">
      <a:defRPr sz="2300">
        <a:solidFill>
          <a:schemeClr val="tx1"/>
        </a:solidFill>
        <a:latin typeface="+mn-lt"/>
        <a:ea typeface="+mn-ea"/>
        <a:cs typeface="+mn-cs"/>
      </a:defRPr>
    </a:lvl4pPr>
    <a:lvl5pPr marL="3479703" algn="l" defTabSz="1739853">
      <a:defRPr sz="2300">
        <a:solidFill>
          <a:schemeClr val="tx1"/>
        </a:solidFill>
        <a:latin typeface="+mn-lt"/>
        <a:ea typeface="+mn-ea"/>
        <a:cs typeface="+mn-cs"/>
      </a:defRPr>
    </a:lvl5pPr>
    <a:lvl6pPr marL="4349629" algn="l" defTabSz="1739853">
      <a:defRPr sz="2300">
        <a:solidFill>
          <a:schemeClr val="tx1"/>
        </a:solidFill>
        <a:latin typeface="+mn-lt"/>
        <a:ea typeface="+mn-ea"/>
        <a:cs typeface="+mn-cs"/>
      </a:defRPr>
    </a:lvl6pPr>
    <a:lvl7pPr marL="5219556" algn="l" defTabSz="1739853">
      <a:defRPr sz="2300">
        <a:solidFill>
          <a:schemeClr val="tx1"/>
        </a:solidFill>
        <a:latin typeface="+mn-lt"/>
        <a:ea typeface="+mn-ea"/>
        <a:cs typeface="+mn-cs"/>
      </a:defRPr>
    </a:lvl7pPr>
    <a:lvl8pPr marL="6089479" algn="l" defTabSz="1739853">
      <a:defRPr sz="2300">
        <a:solidFill>
          <a:schemeClr val="tx1"/>
        </a:solidFill>
        <a:latin typeface="+mn-lt"/>
        <a:ea typeface="+mn-ea"/>
        <a:cs typeface="+mn-cs"/>
      </a:defRPr>
    </a:lvl8pPr>
    <a:lvl9pPr marL="6959405" algn="l" defTabSz="1739853">
      <a:defRPr sz="23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151063" y="1241425"/>
            <a:ext cx="2366962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2300" b="0" i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Demonstrated feasibility and effectiveness of extending</a:t>
            </a:r>
            <a:r>
              <a:rPr lang="en-US" sz="2300" b="0" i="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QEMU </a:t>
            </a:r>
            <a:r>
              <a:rPr lang="en-US" sz="2300" b="0" i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ML-based models</a:t>
            </a:r>
            <a:r>
              <a:rPr lang="en-US" sz="2300" b="0" i="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300" b="0" i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efficient</a:t>
            </a:r>
            <a:r>
              <a:rPr lang="en-US" sz="2300" b="0" i="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performance estimation.</a:t>
            </a:r>
            <a:endParaRPr lang="en-US" sz="2300" b="0" i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defRPr/>
            </a:pPr>
            <a:endParaRPr lang="en-US" sz="2300" b="0" i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89FE9A7B-A542-4849-BA9A-33AE23948E1F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, Text and Author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-18524" y="0"/>
            <a:ext cx="30293738" cy="42803763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Insert Background Image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2772705" y="7005157"/>
            <a:ext cx="24729803" cy="29637460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51500" spc="-3680">
                <a:solidFill>
                  <a:schemeClr val="bg1"/>
                </a:solidFill>
                <a:latin typeface="Avenir Next LT Pro"/>
                <a:cs typeface="SpeakPro-Bold"/>
              </a:defRPr>
            </a:lvl1pPr>
          </a:lstStyle>
          <a:p>
            <a:pPr lvl="0">
              <a:lnSpc>
                <a:spcPts val="40466"/>
              </a:lnSpc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24272732" y="36794393"/>
            <a:ext cx="4811095" cy="2648215"/>
          </a:xfrm>
        </p:spPr>
        <p:txBody>
          <a:bodyPr anchor="ctr">
            <a:no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0650">
                <a:solidFill>
                  <a:schemeClr val="bg1"/>
                </a:solidFill>
              </a:defRPr>
            </a:lvl1pPr>
            <a:lvl2pPr marL="1513688" indent="0" algn="ctr">
              <a:buNone/>
              <a:defRPr sz="6600"/>
            </a:lvl2pPr>
            <a:lvl3pPr marL="3027372" indent="0" algn="ctr">
              <a:buNone/>
              <a:defRPr sz="5950"/>
            </a:lvl3pPr>
            <a:lvl4pPr marL="4541061" indent="0" algn="ctr">
              <a:buNone/>
              <a:defRPr sz="5300"/>
            </a:lvl4pPr>
            <a:lvl5pPr marL="6054745" indent="0" algn="ctr">
              <a:buNone/>
              <a:defRPr sz="5300"/>
            </a:lvl5pPr>
            <a:lvl6pPr marL="7568434" indent="0" algn="ctr">
              <a:buNone/>
              <a:defRPr sz="5300"/>
            </a:lvl6pPr>
            <a:lvl7pPr marL="9082119" indent="0" algn="ctr">
              <a:buNone/>
              <a:defRPr sz="5300"/>
            </a:lvl7pPr>
            <a:lvl8pPr marL="10595807" indent="0" algn="ctr">
              <a:buNone/>
              <a:defRPr sz="5300"/>
            </a:lvl8pPr>
            <a:lvl9pPr marL="12109495" indent="0" algn="ctr">
              <a:buNone/>
              <a:defRPr sz="5300"/>
            </a:lvl9pPr>
          </a:lstStyle>
          <a:p>
            <a:pPr>
              <a:defRPr/>
            </a:pPr>
            <a:r>
              <a:rPr lang="en-US"/>
              <a:t>AUTHOR</a:t>
            </a:r>
            <a:endParaRPr/>
          </a:p>
          <a:p>
            <a:pPr>
              <a:defRPr/>
            </a:pPr>
            <a:r>
              <a:rPr lang="en-US"/>
              <a:t>NAME</a:t>
            </a:r>
            <a:endParaRPr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 hasCustomPrompt="1"/>
          </p:nvPr>
        </p:nvSpPr>
        <p:spPr bwMode="auto">
          <a:xfrm>
            <a:off x="19682893" y="35798606"/>
            <a:ext cx="4105563" cy="4353401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pPr>
              <a:defRPr/>
            </a:pPr>
            <a:r>
              <a:rPr lang="en-US"/>
              <a:t>Author Photo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ext and Sub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auto">
          <a:xfrm>
            <a:off x="43209" y="11776766"/>
            <a:ext cx="30188801" cy="22385603"/>
          </a:xfrm>
        </p:spPr>
        <p:txBody>
          <a:bodyPr>
            <a:noAutofit/>
          </a:bodyPr>
          <a:lstStyle>
            <a:lvl1pPr algn="ctr">
              <a:lnSpc>
                <a:spcPts val="50582"/>
              </a:lnSpc>
              <a:defRPr sz="61800" cap="all" spc="-368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Say</a:t>
            </a:r>
            <a:br>
              <a:rPr lang="en-US"/>
            </a:br>
            <a:r>
              <a:rPr lang="en-US"/>
              <a:t>it short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2277652" y="34320517"/>
            <a:ext cx="25719915" cy="2648215"/>
          </a:xfr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8850">
                <a:solidFill>
                  <a:schemeClr val="bg1"/>
                </a:solidFill>
              </a:defRPr>
            </a:lvl1pPr>
            <a:lvl2pPr marL="1513688" indent="0" algn="ctr">
              <a:buNone/>
              <a:defRPr sz="6600"/>
            </a:lvl2pPr>
            <a:lvl3pPr marL="3027372" indent="0" algn="ctr">
              <a:buNone/>
              <a:defRPr sz="5950"/>
            </a:lvl3pPr>
            <a:lvl4pPr marL="4541061" indent="0" algn="ctr">
              <a:buNone/>
              <a:defRPr sz="5300"/>
            </a:lvl4pPr>
            <a:lvl5pPr marL="6054745" indent="0" algn="ctr">
              <a:buNone/>
              <a:defRPr sz="5300"/>
            </a:lvl5pPr>
            <a:lvl6pPr marL="7568434" indent="0" algn="ctr">
              <a:buNone/>
              <a:defRPr sz="5300"/>
            </a:lvl6pPr>
            <a:lvl7pPr marL="9082119" indent="0" algn="ctr">
              <a:buNone/>
              <a:defRPr sz="5300"/>
            </a:lvl7pPr>
            <a:lvl8pPr marL="10595807" indent="0" algn="ctr">
              <a:buNone/>
              <a:defRPr sz="5300"/>
            </a:lvl8pPr>
            <a:lvl9pPr marL="12109495" indent="0" algn="ctr">
              <a:buNone/>
              <a:defRPr sz="5300"/>
            </a:lvl9pPr>
          </a:lstStyle>
          <a:p>
            <a:pPr>
              <a:defRPr/>
            </a:pPr>
            <a:r>
              <a:rPr lang="en-US"/>
              <a:t>Subtitle or quote blurb here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mall Headel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2081424" y="17380240"/>
            <a:ext cx="26112371" cy="8273418"/>
          </a:xfrm>
        </p:spPr>
        <p:txBody>
          <a:bodyPr>
            <a:normAutofit/>
          </a:bodyPr>
          <a:lstStyle>
            <a:lvl1pPr algn="ctr">
              <a:defRPr sz="14700" spc="-552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 hasCustomPrompt="1"/>
          </p:nvPr>
        </p:nvSpPr>
        <p:spPr bwMode="auto">
          <a:xfrm>
            <a:off x="9224482" y="30837823"/>
            <a:ext cx="11826256" cy="4833382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Place Logo Here</a:t>
            </a:r>
            <a:endParaRPr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-18524" y="0"/>
            <a:ext cx="30293738" cy="42803763"/>
          </a:xfrm>
        </p:spPr>
        <p:txBody>
          <a:bodyPr tIns="1188000"/>
          <a:lstStyle>
            <a:lvl1pPr marL="0" indent="0" algn="ctr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Insert Background Image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Adverure Outdoors Them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auto">
          <a:xfrm rot="21119999">
            <a:off x="2081424" y="19623984"/>
            <a:ext cx="26112371" cy="8273418"/>
          </a:xfrm>
        </p:spPr>
        <p:txBody>
          <a:bodyPr>
            <a:noAutofit/>
          </a:bodyPr>
          <a:lstStyle>
            <a:lvl1pPr algn="ctr">
              <a:defRPr sz="89000" i="1" spc="-3680">
                <a:blipFill>
                  <a:blip r:embed="rId2"/>
                  <a:tile tx="0" ty="0" sx="100000" sy="100000" flip="none" algn="b"/>
                </a:blipFill>
              </a:defRPr>
            </a:lvl1pPr>
          </a:lstStyle>
          <a:p>
            <a:pPr>
              <a:defRPr/>
            </a:pPr>
            <a:r>
              <a:rPr lang="en-US"/>
              <a:t>XXX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3494468" y="10068295"/>
            <a:ext cx="23286277" cy="5121342"/>
          </a:xfrm>
        </p:spPr>
        <p:txBody>
          <a:bodyPr>
            <a:normAutofit/>
          </a:bodyPr>
          <a:lstStyle>
            <a:lvl1pPr marL="0" indent="0" algn="ctr">
              <a:buNone/>
              <a:defRPr sz="30550"/>
            </a:lvl1pPr>
            <a:lvl2pPr marL="1513688" indent="0" algn="ctr">
              <a:buNone/>
              <a:defRPr/>
            </a:lvl2pPr>
            <a:lvl3pPr marL="3027372" indent="0" algn="ctr">
              <a:buNone/>
              <a:defRPr/>
            </a:lvl3pPr>
            <a:lvl4pPr marL="4541061" indent="0" algn="ctr">
              <a:buNone/>
              <a:defRPr/>
            </a:lvl4pPr>
            <a:lvl5pPr marL="6054745" indent="0" algn="ctr">
              <a:buNone/>
              <a:defRPr/>
            </a:lvl5pPr>
          </a:lstStyle>
          <a:p>
            <a:pPr lvl="0">
              <a:defRPr/>
            </a:pPr>
            <a:r>
              <a:rPr lang="en-US"/>
              <a:t>JUST SAY</a:t>
            </a:r>
            <a:endParaRPr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687631" y="1755407"/>
            <a:ext cx="26899958" cy="13289877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 extrusionOk="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950"/>
          </a:p>
        </p:txBody>
      </p:sp>
      <p:sp>
        <p:nvSpPr>
          <p:cNvPr id="7" name="Rectangle 5"/>
          <p:cNvSpPr/>
          <p:nvPr userDrawn="1"/>
        </p:nvSpPr>
        <p:spPr bwMode="auto">
          <a:xfrm flipH="1" flipV="1">
            <a:off x="1687631" y="29783900"/>
            <a:ext cx="26899958" cy="11161198"/>
          </a:xfrm>
          <a:custGeom>
            <a:avLst/>
            <a:gdLst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0 w 14624234"/>
              <a:gd name="connsiteY3" fmla="*/ 19379381 h 19379381"/>
              <a:gd name="connsiteX4" fmla="*/ 0 w 14624234"/>
              <a:gd name="connsiteY4" fmla="*/ 0 h 19379381"/>
              <a:gd name="connsiteX0" fmla="*/ 0 w 14624234"/>
              <a:gd name="connsiteY0" fmla="*/ 0 h 19379381"/>
              <a:gd name="connsiteX1" fmla="*/ 14624234 w 14624234"/>
              <a:gd name="connsiteY1" fmla="*/ 0 h 19379381"/>
              <a:gd name="connsiteX2" fmla="*/ 14624234 w 14624234"/>
              <a:gd name="connsiteY2" fmla="*/ 19379381 h 19379381"/>
              <a:gd name="connsiteX3" fmla="*/ 9524374 w 14624234"/>
              <a:gd name="connsiteY3" fmla="*/ 19379381 h 19379381"/>
              <a:gd name="connsiteX4" fmla="*/ 0 w 14624234"/>
              <a:gd name="connsiteY4" fmla="*/ 19379381 h 19379381"/>
              <a:gd name="connsiteX5" fmla="*/ 0 w 14624234"/>
              <a:gd name="connsiteY5" fmla="*/ 0 h 19379381"/>
              <a:gd name="connsiteX0" fmla="*/ 9524374 w 14624234"/>
              <a:gd name="connsiteY0" fmla="*/ 19379381 h 19470821"/>
              <a:gd name="connsiteX1" fmla="*/ 0 w 14624234"/>
              <a:gd name="connsiteY1" fmla="*/ 19379381 h 19470821"/>
              <a:gd name="connsiteX2" fmla="*/ 0 w 14624234"/>
              <a:gd name="connsiteY2" fmla="*/ 0 h 19470821"/>
              <a:gd name="connsiteX3" fmla="*/ 14624234 w 14624234"/>
              <a:gd name="connsiteY3" fmla="*/ 0 h 19470821"/>
              <a:gd name="connsiteX4" fmla="*/ 14624234 w 14624234"/>
              <a:gd name="connsiteY4" fmla="*/ 19379381 h 19470821"/>
              <a:gd name="connsiteX5" fmla="*/ 9615814 w 14624234"/>
              <a:gd name="connsiteY5" fmla="*/ 19470821 h 19470821"/>
              <a:gd name="connsiteX0" fmla="*/ 9524374 w 14624234"/>
              <a:gd name="connsiteY0" fmla="*/ 19379381 h 19379381"/>
              <a:gd name="connsiteX1" fmla="*/ 0 w 14624234"/>
              <a:gd name="connsiteY1" fmla="*/ 19379381 h 19379381"/>
              <a:gd name="connsiteX2" fmla="*/ 0 w 14624234"/>
              <a:gd name="connsiteY2" fmla="*/ 0 h 19379381"/>
              <a:gd name="connsiteX3" fmla="*/ 14624234 w 14624234"/>
              <a:gd name="connsiteY3" fmla="*/ 0 h 19379381"/>
              <a:gd name="connsiteX4" fmla="*/ 14624234 w 14624234"/>
              <a:gd name="connsiteY4" fmla="*/ 19379381 h 19379381"/>
              <a:gd name="connsiteX0" fmla="*/ 0 w 14624234"/>
              <a:gd name="connsiteY0" fmla="*/ 19379381 h 19379381"/>
              <a:gd name="connsiteX1" fmla="*/ 0 w 14624234"/>
              <a:gd name="connsiteY1" fmla="*/ 0 h 19379381"/>
              <a:gd name="connsiteX2" fmla="*/ 14624234 w 14624234"/>
              <a:gd name="connsiteY2" fmla="*/ 0 h 19379381"/>
              <a:gd name="connsiteX3" fmla="*/ 14624234 w 14624234"/>
              <a:gd name="connsiteY3" fmla="*/ 19379381 h 19379381"/>
              <a:gd name="connsiteX0" fmla="*/ 29497 w 14624234"/>
              <a:gd name="connsiteY0" fmla="*/ 24516084 h 24516084"/>
              <a:gd name="connsiteX1" fmla="*/ 0 w 14624234"/>
              <a:gd name="connsiteY1" fmla="*/ 0 h 24516084"/>
              <a:gd name="connsiteX2" fmla="*/ 14624234 w 14624234"/>
              <a:gd name="connsiteY2" fmla="*/ 0 h 24516084"/>
              <a:gd name="connsiteX3" fmla="*/ 14624234 w 14624234"/>
              <a:gd name="connsiteY3" fmla="*/ 19379381 h 24516084"/>
              <a:gd name="connsiteX0" fmla="*/ 58994 w 14624234"/>
              <a:gd name="connsiteY0" fmla="*/ 24204769 h 24204769"/>
              <a:gd name="connsiteX1" fmla="*/ 0 w 14624234"/>
              <a:gd name="connsiteY1" fmla="*/ 0 h 24204769"/>
              <a:gd name="connsiteX2" fmla="*/ 14624234 w 14624234"/>
              <a:gd name="connsiteY2" fmla="*/ 0 h 24204769"/>
              <a:gd name="connsiteX3" fmla="*/ 14624234 w 14624234"/>
              <a:gd name="connsiteY3" fmla="*/ 19379381 h 24204769"/>
              <a:gd name="connsiteX0" fmla="*/ 2949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117987 w 14624234"/>
              <a:gd name="connsiteY0" fmla="*/ 24282598 h 24282598"/>
              <a:gd name="connsiteX1" fmla="*/ 0 w 14624234"/>
              <a:gd name="connsiteY1" fmla="*/ 0 h 24282598"/>
              <a:gd name="connsiteX2" fmla="*/ 14624234 w 14624234"/>
              <a:gd name="connsiteY2" fmla="*/ 0 h 24282598"/>
              <a:gd name="connsiteX3" fmla="*/ 14624234 w 14624234"/>
              <a:gd name="connsiteY3" fmla="*/ 19379381 h 24282598"/>
              <a:gd name="connsiteX0" fmla="*/ 88491 w 14624234"/>
              <a:gd name="connsiteY0" fmla="*/ 24126939 h 24126939"/>
              <a:gd name="connsiteX1" fmla="*/ 0 w 14624234"/>
              <a:gd name="connsiteY1" fmla="*/ 0 h 24126939"/>
              <a:gd name="connsiteX2" fmla="*/ 14624234 w 14624234"/>
              <a:gd name="connsiteY2" fmla="*/ 0 h 24126939"/>
              <a:gd name="connsiteX3" fmla="*/ 14624234 w 14624234"/>
              <a:gd name="connsiteY3" fmla="*/ 19379381 h 24126939"/>
              <a:gd name="connsiteX0" fmla="*/ 29497 w 14624234"/>
              <a:gd name="connsiteY0" fmla="*/ 24049110 h 24049110"/>
              <a:gd name="connsiteX1" fmla="*/ 0 w 14624234"/>
              <a:gd name="connsiteY1" fmla="*/ 0 h 24049110"/>
              <a:gd name="connsiteX2" fmla="*/ 14624234 w 14624234"/>
              <a:gd name="connsiteY2" fmla="*/ 0 h 24049110"/>
              <a:gd name="connsiteX3" fmla="*/ 14624234 w 14624234"/>
              <a:gd name="connsiteY3" fmla="*/ 19379381 h 2404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234" h="24049110" extrusionOk="0">
                <a:moveTo>
                  <a:pt x="29497" y="24049110"/>
                </a:moveTo>
                <a:cubicBezTo>
                  <a:pt x="19665" y="15877082"/>
                  <a:pt x="9832" y="8172028"/>
                  <a:pt x="0" y="0"/>
                </a:cubicBezTo>
                <a:lnTo>
                  <a:pt x="14624234" y="0"/>
                </a:lnTo>
                <a:lnTo>
                  <a:pt x="14624234" y="19379381"/>
                </a:lnTo>
              </a:path>
            </a:pathLst>
          </a:custGeom>
          <a:noFill/>
          <a:ln cmpd="sng">
            <a:solidFill>
              <a:schemeClr val="tx1"/>
            </a:solidFill>
            <a:prstDash val="solid"/>
            <a:headEnd type="oval" w="lg" len="lg"/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95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Mashup of Two typeface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-18524" y="0"/>
            <a:ext cx="30293738" cy="428037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lIns="0" tIns="0" rIns="0" bIns="0" anchor="ctr"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Insert Background Image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4347373" y="29692076"/>
            <a:ext cx="21580473" cy="8273418"/>
          </a:xfrm>
        </p:spPr>
        <p:txBody>
          <a:bodyPr>
            <a:noAutofit/>
          </a:bodyPr>
          <a:lstStyle>
            <a:lvl1pPr algn="r">
              <a:lnSpc>
                <a:spcPts val="40466"/>
              </a:lnSpc>
              <a:defRPr sz="51500" spc="-368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TYPE 2</a:t>
            </a:r>
            <a:endParaRPr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 bwMode="auto">
          <a:xfrm>
            <a:off x="4347854" y="24106285"/>
            <a:ext cx="21579505" cy="5585791"/>
          </a:xfrm>
        </p:spPr>
        <p:txBody>
          <a:bodyPr>
            <a:noAutofit/>
          </a:bodyPr>
          <a:lstStyle>
            <a:lvl1pPr marL="0" indent="0" algn="l">
              <a:lnSpc>
                <a:spcPts val="50582"/>
              </a:lnSpc>
              <a:buNone/>
              <a:defRPr sz="61800" spc="-3680">
                <a:solidFill>
                  <a:schemeClr val="bg1"/>
                </a:solidFill>
              </a:defRPr>
            </a:lvl1pPr>
            <a:lvl2pPr marL="1513688" indent="0">
              <a:buNone/>
              <a:defRPr sz="61800">
                <a:solidFill>
                  <a:schemeClr val="bg1"/>
                </a:solidFill>
              </a:defRPr>
            </a:lvl2pPr>
            <a:lvl3pPr marL="3027372" indent="0">
              <a:buNone/>
              <a:defRPr sz="61800">
                <a:solidFill>
                  <a:schemeClr val="bg1"/>
                </a:solidFill>
              </a:defRPr>
            </a:lvl3pPr>
            <a:lvl4pPr marL="4541061" indent="0">
              <a:buNone/>
              <a:defRPr sz="61800">
                <a:solidFill>
                  <a:schemeClr val="bg1"/>
                </a:solidFill>
              </a:defRPr>
            </a:lvl4pPr>
            <a:lvl5pPr marL="6054745" indent="0">
              <a:buNone/>
              <a:defRPr sz="61800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TYPE 1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2081424" y="2278914"/>
            <a:ext cx="26112371" cy="82734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81424" y="11394519"/>
            <a:ext cx="26112371" cy="271585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3027372">
        <a:lnSpc>
          <a:spcPct val="90000"/>
        </a:lnSpc>
        <a:spcBef>
          <a:spcPts val="0"/>
        </a:spcBef>
        <a:buNone/>
        <a:defRPr sz="14550" b="1" spc="-274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42" indent="-756842" algn="l" defTabSz="3027372">
        <a:lnSpc>
          <a:spcPct val="90000"/>
        </a:lnSpc>
        <a:spcBef>
          <a:spcPts val="3310"/>
        </a:spcBef>
        <a:buFont typeface="Arial"/>
        <a:buChar char="•"/>
        <a:defRPr sz="9250">
          <a:solidFill>
            <a:schemeClr val="tx1"/>
          </a:solidFill>
          <a:latin typeface="+mn-lt"/>
          <a:ea typeface="+mn-ea"/>
          <a:cs typeface="+mn-cs"/>
        </a:defRPr>
      </a:lvl1pPr>
      <a:lvl2pPr marL="2270531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7950">
          <a:solidFill>
            <a:schemeClr val="tx1"/>
          </a:solidFill>
          <a:latin typeface="+mn-lt"/>
          <a:ea typeface="+mn-ea"/>
          <a:cs typeface="+mn-cs"/>
        </a:defRPr>
      </a:lvl2pPr>
      <a:lvl3pPr marL="3784214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6600">
          <a:solidFill>
            <a:schemeClr val="tx1"/>
          </a:solidFill>
          <a:latin typeface="+mn-lt"/>
          <a:ea typeface="+mn-ea"/>
          <a:cs typeface="+mn-cs"/>
        </a:defRPr>
      </a:lvl3pPr>
      <a:lvl4pPr marL="5297903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4pPr>
      <a:lvl5pPr marL="6811592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5pPr>
      <a:lvl6pPr marL="8325276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6pPr>
      <a:lvl7pPr marL="9838964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7pPr>
      <a:lvl8pPr marL="11352649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8pPr>
      <a:lvl9pPr marL="12866337" indent="-756842" algn="l" defTabSz="3027372">
        <a:lnSpc>
          <a:spcPct val="90000"/>
        </a:lnSpc>
        <a:spcBef>
          <a:spcPts val="1655"/>
        </a:spcBef>
        <a:buFont typeface="Arial"/>
        <a:buChar char="•"/>
        <a:defRPr sz="59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1pPr>
      <a:lvl2pPr marL="1513688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2pPr>
      <a:lvl3pPr marL="3027372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3pPr>
      <a:lvl4pPr marL="4541061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4pPr>
      <a:lvl5pPr marL="6054745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5pPr>
      <a:lvl6pPr marL="7568434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6pPr>
      <a:lvl7pPr marL="9082119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7pPr>
      <a:lvl8pPr marL="10595807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8pPr>
      <a:lvl9pPr marL="12109495" algn="l" defTabSz="3027372">
        <a:defRPr sz="59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chart" Target="../charts/chart1.xm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21755" y="21266"/>
            <a:ext cx="30264335" cy="42793130"/>
          </a:xfrm>
          <a:prstGeom prst="rect">
            <a:avLst/>
          </a:prstGeom>
          <a:noFill/>
          <a:ln w="127000">
            <a:solidFill>
              <a:srgbClr val="FDB51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8" name="Rectangle à coins arrondis 7"/>
          <p:cNvSpPr/>
          <p:nvPr/>
        </p:nvSpPr>
        <p:spPr bwMode="auto">
          <a:xfrm>
            <a:off x="957166" y="5695423"/>
            <a:ext cx="13726772" cy="6743407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C8D6EE"/>
              </a:gs>
              <a:gs pos="6000">
                <a:srgbClr val="A5BBE3"/>
              </a:gs>
              <a:gs pos="100000">
                <a:srgbClr val="E8EBF0">
                  <a:shade val="100000"/>
                  <a:satMod val="115000"/>
                </a:srgbClr>
              </a:gs>
            </a:gsLst>
            <a:lin ang="2700000" scaled="1"/>
          </a:gradFill>
          <a:ln w="165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342900" dist="114300" dir="5820000" sx="101000" sy="101000" algn="tl" rotWithShape="0">
              <a:prstClr val="black">
                <a:alpha val="32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6" name="Rectangle 15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0" y="10633"/>
            <a:ext cx="30264335" cy="4320000"/>
          </a:xfrm>
          <a:prstGeom prst="rect">
            <a:avLst/>
          </a:prstGeom>
          <a:gradFill>
            <a:gsLst>
              <a:gs pos="0">
                <a:srgbClr val="00203E"/>
              </a:gs>
              <a:gs pos="100000">
                <a:schemeClr val="bg1">
                  <a:lumMod val="95000"/>
                </a:schemeClr>
              </a:gs>
            </a:gsLst>
            <a:lin ang="5400000" scaled="1"/>
          </a:gradFill>
          <a:ln w="1270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grpSp>
        <p:nvGrpSpPr>
          <p:cNvPr id="15" name="Group 14"/>
          <p:cNvGrpSpPr/>
          <p:nvPr/>
        </p:nvGrpSpPr>
        <p:grpSpPr bwMode="auto">
          <a:xfrm>
            <a:off x="0" y="0"/>
            <a:ext cx="30264335" cy="42793130"/>
            <a:chOff x="0" y="0"/>
            <a:chExt cx="30264335" cy="42793130"/>
          </a:xfrm>
        </p:grpSpPr>
        <p:grpSp>
          <p:nvGrpSpPr>
            <p:cNvPr id="11" name="Group 10"/>
            <p:cNvGrpSpPr/>
            <p:nvPr/>
          </p:nvGrpSpPr>
          <p:grpSpPr bwMode="auto">
            <a:xfrm>
              <a:off x="10877" y="0"/>
              <a:ext cx="30253457" cy="720000"/>
              <a:chOff x="10877" y="0"/>
              <a:chExt cx="30253457" cy="720000"/>
            </a:xfrm>
          </p:grpSpPr>
          <p:sp>
            <p:nvSpPr>
              <p:cNvPr id="9" name="Rectangle 8"/>
              <p:cNvSpPr/>
              <p:nvPr/>
            </p:nvSpPr>
            <p:spPr bwMode="auto">
              <a:xfrm>
                <a:off x="10877" y="0"/>
                <a:ext cx="7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0" name="Rectangle 9"/>
              <p:cNvSpPr/>
              <p:nvPr/>
            </p:nvSpPr>
            <p:spPr bwMode="auto">
              <a:xfrm>
                <a:off x="29544335" y="0"/>
                <a:ext cx="7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</p:grpSp>
        <p:grpSp>
          <p:nvGrpSpPr>
            <p:cNvPr id="12" name="Group 11"/>
            <p:cNvGrpSpPr/>
            <p:nvPr/>
          </p:nvGrpSpPr>
          <p:grpSpPr bwMode="auto">
            <a:xfrm>
              <a:off x="0" y="42073130"/>
              <a:ext cx="30253457" cy="720000"/>
              <a:chOff x="10877" y="0"/>
              <a:chExt cx="30253457" cy="720000"/>
            </a:xfrm>
          </p:grpSpPr>
          <p:sp>
            <p:nvSpPr>
              <p:cNvPr id="13" name="Rectangle 12"/>
              <p:cNvSpPr/>
              <p:nvPr/>
            </p:nvSpPr>
            <p:spPr bwMode="auto">
              <a:xfrm>
                <a:off x="10877" y="0"/>
                <a:ext cx="7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 bwMode="auto">
              <a:xfrm>
                <a:off x="29544335" y="0"/>
                <a:ext cx="720000" cy="72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en-US" dirty="0"/>
              </a:p>
            </p:txBody>
          </p:sp>
        </p:grpSp>
      </p:grpSp>
      <p:pic>
        <p:nvPicPr>
          <p:cNvPr id="5" name="Picture 4" descr="A blue flag with white stars&#10;&#10;Description automatically generated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/>
        </p:blipFill>
        <p:spPr bwMode="auto">
          <a:xfrm>
            <a:off x="730878" y="40273130"/>
            <a:ext cx="2718544" cy="1800000"/>
          </a:xfrm>
          <a:prstGeom prst="rect">
            <a:avLst/>
          </a:prstGeom>
        </p:spPr>
      </p:pic>
      <p:pic>
        <p:nvPicPr>
          <p:cNvPr id="7" name="Picture 6" descr="A blue text on a white background&#10;&#10;Description automatically generated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tretch/>
        </p:blipFill>
        <p:spPr bwMode="auto">
          <a:xfrm>
            <a:off x="20065211" y="40285658"/>
            <a:ext cx="4426203" cy="1812528"/>
          </a:xfrm>
          <a:prstGeom prst="rect">
            <a:avLst/>
          </a:prstGeom>
        </p:spPr>
      </p:pic>
      <p:sp>
        <p:nvSpPr>
          <p:cNvPr id="19" name="Rectangle 18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4704335" y="730632"/>
            <a:ext cx="19800000" cy="3600000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6000" dirty="0" smtClean="0">
              <a:solidFill>
                <a:srgbClr val="00203E"/>
              </a:solidFill>
              <a:latin typeface="Arial Black"/>
            </a:endParaRPr>
          </a:p>
          <a:p>
            <a:pPr algn="ctr">
              <a:defRPr/>
            </a:pPr>
            <a:r>
              <a:rPr lang="en-US" sz="6000" dirty="0" smtClean="0">
                <a:solidFill>
                  <a:srgbClr val="00203E"/>
                </a:solidFill>
                <a:latin typeface="Arial Black"/>
              </a:rPr>
              <a:t>QEMU-based CVA6 Framework for Efficient Functional Validation and Performance Evaluation</a:t>
            </a:r>
            <a:endParaRPr lang="en-US" sz="4000" dirty="0" smtClean="0">
              <a:solidFill>
                <a:srgbClr val="00203E"/>
              </a:solidFill>
              <a:latin typeface="Arial Black"/>
            </a:endParaRPr>
          </a:p>
          <a:p>
            <a:pPr algn="ctr">
              <a:defRPr/>
            </a:pPr>
            <a:endParaRPr lang="en-US" sz="2400" dirty="0" smtClean="0">
              <a:solidFill>
                <a:srgbClr val="00203E"/>
              </a:solidFill>
              <a:latin typeface="Arial Black"/>
            </a:endParaRPr>
          </a:p>
          <a:p>
            <a:pPr algn="ctr">
              <a:defRPr/>
            </a:pPr>
            <a:r>
              <a:rPr lang="en-US" sz="2400" dirty="0" smtClean="0">
                <a:solidFill>
                  <a:srgbClr val="00203E"/>
                </a:solidFill>
                <a:latin typeface="Arial Black"/>
              </a:rPr>
              <a:t>Igor MACANOVIC, Fatma JEBALI, Caaliph ANDRIAMISAINA</a:t>
            </a:r>
            <a:endParaRPr lang="en-US" dirty="0" smtClean="0"/>
          </a:p>
          <a:p>
            <a:pPr algn="ctr">
              <a:defRPr/>
            </a:pPr>
            <a:endParaRPr lang="en-US" sz="2400" dirty="0" smtClean="0">
              <a:solidFill>
                <a:srgbClr val="00203E"/>
              </a:solidFill>
              <a:latin typeface="Arial Black"/>
            </a:endParaRPr>
          </a:p>
          <a:p>
            <a:pPr algn="ctr">
              <a:defRPr/>
            </a:pPr>
            <a:r>
              <a:rPr lang="en-US" sz="2400" dirty="0" smtClean="0">
                <a:solidFill>
                  <a:srgbClr val="00203E"/>
                </a:solidFill>
                <a:latin typeface="Arial Black"/>
              </a:rPr>
              <a:t>CEA-List</a:t>
            </a:r>
            <a:endParaRPr lang="en-US" sz="2400" dirty="0">
              <a:solidFill>
                <a:srgbClr val="00203E"/>
              </a:solidFill>
              <a:latin typeface="Arial Black"/>
            </a:endParaRPr>
          </a:p>
        </p:txBody>
      </p:sp>
      <p:sp>
        <p:nvSpPr>
          <p:cNvPr id="22" name="Rectangle 21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4202055" y="40285658"/>
            <a:ext cx="15110522" cy="18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0" rIns="36000" bIns="0" rtlCol="0" anchor="ctr"/>
          <a:lstStyle/>
          <a:p>
            <a:pPr algn="just">
              <a:lnSpc>
                <a:spcPts val="3000"/>
              </a:lnSpc>
              <a:defRPr/>
            </a:pPr>
            <a:r>
              <a:rPr lang="en-US" sz="2000" dirty="0" smtClean="0">
                <a:solidFill>
                  <a:srgbClr val="00203E"/>
                </a:solidFill>
                <a:latin typeface="Arial"/>
                <a:cs typeface="Arial"/>
              </a:rPr>
              <a:t>TRISTAN Project has received funding from the Chips Joint Undertaking (Chips-JU) under the grant agreement </a:t>
            </a:r>
            <a:r>
              <a:rPr lang="en-US" sz="2000" dirty="0" err="1" smtClean="0">
                <a:solidFill>
                  <a:srgbClr val="00203E"/>
                </a:solidFill>
                <a:latin typeface="Arial"/>
                <a:cs typeface="Arial"/>
              </a:rPr>
              <a:t>nr</a:t>
            </a:r>
            <a:r>
              <a:rPr lang="en-US" sz="2000" dirty="0" smtClean="0">
                <a:solidFill>
                  <a:srgbClr val="00203E"/>
                </a:solidFill>
                <a:latin typeface="Arial"/>
                <a:cs typeface="Arial"/>
              </a:rPr>
              <a:t>. 101095947. Chips-JU receives support from the European Union’s Horizon Europe’s research and innovation </a:t>
            </a:r>
            <a:r>
              <a:rPr lang="en-US" sz="2000" dirty="0" err="1" smtClean="0">
                <a:solidFill>
                  <a:srgbClr val="00203E"/>
                </a:solidFill>
                <a:latin typeface="Arial"/>
                <a:cs typeface="Arial"/>
              </a:rPr>
              <a:t>programme</a:t>
            </a:r>
            <a:r>
              <a:rPr lang="en-US" sz="2000" dirty="0" smtClean="0">
                <a:solidFill>
                  <a:srgbClr val="00203E"/>
                </a:solidFill>
                <a:latin typeface="Arial"/>
                <a:cs typeface="Arial"/>
              </a:rPr>
              <a:t> and Austria, Belgium, Bulgaria, Croatia, Cyprus, </a:t>
            </a:r>
            <a:r>
              <a:rPr lang="en-US" sz="2000" dirty="0" err="1" smtClean="0">
                <a:solidFill>
                  <a:srgbClr val="00203E"/>
                </a:solidFill>
                <a:latin typeface="Arial"/>
                <a:cs typeface="Arial"/>
              </a:rPr>
              <a:t>Czechia</a:t>
            </a:r>
            <a:r>
              <a:rPr lang="en-US" sz="2000" dirty="0" smtClean="0">
                <a:solidFill>
                  <a:srgbClr val="00203E"/>
                </a:solidFill>
                <a:latin typeface="Arial"/>
                <a:cs typeface="Arial"/>
              </a:rPr>
              <a:t>, Germany, Denmark, Estonia, Greece, Spain, Finland, France, Hungary, Ireland, Israel, Iceland, Italy, Lithuania, Luxembourg, Latvia, Malta, Netherlands, Norway, Poland, Portugal, Romania, Sweden, Slovenia, Slovakia and Turkey.</a:t>
            </a:r>
            <a:endParaRPr lang="en-US" sz="2000" dirty="0">
              <a:solidFill>
                <a:srgbClr val="00203E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720000" y="36673130"/>
            <a:ext cx="2880000" cy="288000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dirty="0" smtClean="0">
                <a:latin typeface="Arial Black"/>
              </a:rPr>
              <a:t>TRISTAN website</a:t>
            </a:r>
            <a:endParaRPr lang="en-US" dirty="0" smtClean="0"/>
          </a:p>
          <a:p>
            <a:pPr algn="ctr">
              <a:defRPr/>
            </a:pPr>
            <a:r>
              <a:rPr lang="en-US" dirty="0" smtClean="0">
                <a:latin typeface="Arial Black"/>
              </a:rPr>
              <a:t>QR Code</a:t>
            </a:r>
            <a:endParaRPr lang="en-US" dirty="0"/>
          </a:p>
        </p:txBody>
      </p:sp>
      <p:grpSp>
        <p:nvGrpSpPr>
          <p:cNvPr id="33" name="Group 32"/>
          <p:cNvGrpSpPr>
            <a:grpSpLocks noGrp="1" noUngrp="1" noRot="1" noMove="1" noResize="1"/>
          </p:cNvGrpSpPr>
          <p:nvPr/>
        </p:nvGrpSpPr>
        <p:grpSpPr bwMode="auto">
          <a:xfrm>
            <a:off x="24513170" y="40406200"/>
            <a:ext cx="5553157" cy="1691985"/>
            <a:chOff x="24513170" y="40273130"/>
            <a:chExt cx="6163548" cy="1812528"/>
          </a:xfrm>
        </p:grpSpPr>
        <p:pic>
          <p:nvPicPr>
            <p:cNvPr id="24" name="Picture 23" descr="Text&#10;&#10;Description automatically generated"/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/>
            <a:stretch/>
          </p:blipFill>
          <p:spPr bwMode="auto">
            <a:xfrm>
              <a:off x="24513170" y="40273130"/>
              <a:ext cx="6163548" cy="177873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" name="Rectangle 31"/>
            <p:cNvSpPr>
              <a:spLocks noGrp="1" noRot="1" noMove="1" noResize="1" noEditPoints="1" noAdjustHandles="1" noChangeArrowheads="1" noChangeShapeType="1"/>
            </p:cNvSpPr>
            <p:nvPr/>
          </p:nvSpPr>
          <p:spPr bwMode="auto">
            <a:xfrm>
              <a:off x="30036415" y="40273131"/>
              <a:ext cx="271432" cy="1812527"/>
            </a:xfrm>
            <a:prstGeom prst="rect">
              <a:avLst/>
            </a:prstGeom>
            <a:solidFill>
              <a:srgbClr val="00203E"/>
            </a:solidFill>
            <a:ln>
              <a:solidFill>
                <a:srgbClr val="00203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dirty="0"/>
            </a:p>
          </p:txBody>
        </p:sp>
      </p:grpSp>
      <p:sp>
        <p:nvSpPr>
          <p:cNvPr id="18" name="Rectangle 17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720000" y="5039999"/>
            <a:ext cx="28805482" cy="34491865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pic>
        <p:nvPicPr>
          <p:cNvPr id="1028" name="Picture 4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/>
          <a:stretch/>
        </p:blipFill>
        <p:spPr bwMode="auto">
          <a:xfrm>
            <a:off x="730878" y="36649494"/>
            <a:ext cx="2880000" cy="2880000"/>
          </a:xfrm>
          <a:prstGeom prst="rect">
            <a:avLst/>
          </a:prstGeom>
          <a:noFill/>
        </p:spPr>
      </p:pic>
      <p:pic>
        <p:nvPicPr>
          <p:cNvPr id="4" name="Picture 3" descr="A blue and yellow circle with text&#10;&#10;Description automatically generated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/>
          <a:stretch/>
        </p:blipFill>
        <p:spPr bwMode="auto">
          <a:xfrm>
            <a:off x="47765" y="31899"/>
            <a:ext cx="4320000" cy="4320000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 bwMode="auto">
          <a:xfrm>
            <a:off x="1281370" y="6273232"/>
            <a:ext cx="1308735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endParaRPr lang="en-US" sz="3200" dirty="0" smtClean="0">
              <a:solidFill>
                <a:srgbClr val="00203E"/>
              </a:solidFill>
              <a:latin typeface="Arial Black"/>
            </a:endParaRPr>
          </a:p>
          <a:p>
            <a:pPr>
              <a:defRPr/>
            </a:pP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Instruction Set Simulators (ISS) abstract away micro-architectural details for fast functional validation, thus not suitable for execution time estimation.</a:t>
            </a:r>
            <a:endParaRPr lang="en-US" dirty="0" smtClean="0"/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Cycle-accurate simulators provide accurate performance evaluation, but at the cost of low simulation speed.</a:t>
            </a:r>
            <a:endParaRPr lang="en-US" dirty="0" smtClean="0"/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Need for simulation frameworks for efficient functional validation and performance evaluation.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 bwMode="auto">
          <a:xfrm>
            <a:off x="985514" y="6035528"/>
            <a:ext cx="13698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400" dirty="0" smtClean="0">
                <a:solidFill>
                  <a:srgbClr val="00203E"/>
                </a:solidFill>
                <a:latin typeface="Arial Black"/>
              </a:rPr>
              <a:t>Context</a:t>
            </a:r>
            <a:endParaRPr lang="en-US" sz="4800" dirty="0"/>
          </a:p>
        </p:txBody>
      </p:sp>
      <p:sp>
        <p:nvSpPr>
          <p:cNvPr id="28" name="Rectangle à coins arrondis 27"/>
          <p:cNvSpPr/>
          <p:nvPr/>
        </p:nvSpPr>
        <p:spPr bwMode="auto">
          <a:xfrm>
            <a:off x="985514" y="13196375"/>
            <a:ext cx="28234541" cy="13716369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">
                <a:srgbClr val="A5BBE3"/>
              </a:gs>
              <a:gs pos="100000">
                <a:srgbClr val="E8EBF0">
                  <a:shade val="100000"/>
                  <a:satMod val="115000"/>
                </a:srgbClr>
              </a:gs>
            </a:gsLst>
            <a:lin ang="11700000" scaled="0"/>
          </a:gradFill>
          <a:ln w="165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342900" dist="114300" dir="5820000" sx="101000" sy="101000" algn="tl" rotWithShape="0">
              <a:prstClr val="black">
                <a:alpha val="32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0" name="ZoneTexte 29"/>
          <p:cNvSpPr txBox="1"/>
          <p:nvPr/>
        </p:nvSpPr>
        <p:spPr bwMode="auto">
          <a:xfrm>
            <a:off x="985515" y="13476521"/>
            <a:ext cx="283105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400" dirty="0" smtClean="0">
                <a:solidFill>
                  <a:srgbClr val="00203E"/>
                </a:solidFill>
                <a:latin typeface="Arial Black"/>
              </a:rPr>
              <a:t>Methodology &amp; Framework</a:t>
            </a:r>
            <a:endParaRPr lang="en-US" sz="4800" dirty="0"/>
          </a:p>
        </p:txBody>
      </p:sp>
      <p:sp>
        <p:nvSpPr>
          <p:cNvPr id="35" name="Rectangle à coins arrondis 34"/>
          <p:cNvSpPr/>
          <p:nvPr/>
        </p:nvSpPr>
        <p:spPr bwMode="auto">
          <a:xfrm>
            <a:off x="15769909" y="5665262"/>
            <a:ext cx="13572404" cy="6718528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">
                <a:srgbClr val="A5BBE3"/>
              </a:gs>
              <a:gs pos="100000">
                <a:srgbClr val="E8EBF0">
                  <a:shade val="100000"/>
                  <a:satMod val="115000"/>
                </a:srgbClr>
              </a:gs>
            </a:gsLst>
            <a:lin ang="2700000" scaled="1"/>
          </a:gradFill>
          <a:ln w="165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342900" dist="114300" dir="5820000" sx="101000" sy="101000" algn="tl" rotWithShape="0">
              <a:prstClr val="black">
                <a:alpha val="32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37" name="Rectangle à coins arrondis 36"/>
          <p:cNvSpPr/>
          <p:nvPr/>
        </p:nvSpPr>
        <p:spPr bwMode="auto">
          <a:xfrm>
            <a:off x="957166" y="27632745"/>
            <a:ext cx="19336616" cy="878401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">
                <a:srgbClr val="A5BBE3"/>
              </a:gs>
              <a:gs pos="100000">
                <a:srgbClr val="E8EBF0">
                  <a:shade val="100000"/>
                  <a:satMod val="115000"/>
                </a:srgbClr>
              </a:gs>
            </a:gsLst>
            <a:lin ang="2700000" scaled="1"/>
          </a:gradFill>
          <a:ln w="165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342900" dist="114300" dir="5820000" sx="101000" sy="101000" algn="tl" rotWithShape="0">
              <a:prstClr val="black">
                <a:alpha val="32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40" name="ZoneTexte 39"/>
          <p:cNvSpPr txBox="1"/>
          <p:nvPr/>
        </p:nvSpPr>
        <p:spPr bwMode="auto">
          <a:xfrm>
            <a:off x="1180054" y="27892469"/>
            <a:ext cx="19113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400" dirty="0" smtClean="0">
                <a:solidFill>
                  <a:srgbClr val="00203E"/>
                </a:solidFill>
                <a:latin typeface="Arial Black"/>
              </a:rPr>
              <a:t>Results</a:t>
            </a:r>
            <a:endParaRPr lang="en-US" sz="4800" dirty="0"/>
          </a:p>
        </p:txBody>
      </p:sp>
      <p:sp>
        <p:nvSpPr>
          <p:cNvPr id="41" name="ZoneTexte 40"/>
          <p:cNvSpPr txBox="1"/>
          <p:nvPr/>
        </p:nvSpPr>
        <p:spPr bwMode="auto">
          <a:xfrm>
            <a:off x="15769909" y="6035528"/>
            <a:ext cx="135724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400" dirty="0" smtClean="0">
                <a:solidFill>
                  <a:srgbClr val="00203E"/>
                </a:solidFill>
                <a:latin typeface="Arial Black"/>
              </a:rPr>
              <a:t>Approach</a:t>
            </a:r>
            <a:endParaRPr lang="en-US" sz="4800" dirty="0"/>
          </a:p>
        </p:txBody>
      </p:sp>
      <p:sp>
        <p:nvSpPr>
          <p:cNvPr id="44" name="ZoneTexte 43"/>
          <p:cNvSpPr txBox="1"/>
          <p:nvPr/>
        </p:nvSpPr>
        <p:spPr bwMode="auto">
          <a:xfrm>
            <a:off x="1721385" y="34704140"/>
            <a:ext cx="185723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>
                <a:solidFill>
                  <a:srgbClr val="002060"/>
                </a:solidFill>
              </a:rPr>
              <a:t>The overhead introduced by the performance model decreases as the simulation time increases</a:t>
            </a:r>
            <a:r>
              <a:rPr lang="en-US" sz="3200" dirty="0" smtClean="0">
                <a:solidFill>
                  <a:srgbClr val="002060"/>
                </a:solidFill>
              </a:rPr>
              <a:t>.</a:t>
            </a:r>
          </a:p>
          <a:p>
            <a:pPr marL="457200" indent="-457200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For unseen applications, the average and max errors are less than 7% and 19% respectively.</a:t>
            </a:r>
            <a:endParaRPr lang="en-US" sz="3200" dirty="0"/>
          </a:p>
        </p:txBody>
      </p:sp>
      <p:sp>
        <p:nvSpPr>
          <p:cNvPr id="46" name="Rectangle à coins arrondis 45"/>
          <p:cNvSpPr/>
          <p:nvPr/>
        </p:nvSpPr>
        <p:spPr bwMode="auto">
          <a:xfrm>
            <a:off x="20940594" y="27622109"/>
            <a:ext cx="8279462" cy="8794645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">
                <a:srgbClr val="A5BBE3"/>
              </a:gs>
              <a:gs pos="100000">
                <a:srgbClr val="E8EBF0">
                  <a:shade val="100000"/>
                  <a:satMod val="115000"/>
                </a:srgbClr>
              </a:gs>
            </a:gsLst>
            <a:lin ang="2700000" scaled="1"/>
          </a:gradFill>
          <a:ln w="165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342900" dist="114300" dir="5820000" sx="101000" sy="101000" algn="tl" rotWithShape="0">
              <a:prstClr val="black">
                <a:alpha val="32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47" name="ZoneTexte 46"/>
          <p:cNvSpPr txBox="1"/>
          <p:nvPr/>
        </p:nvSpPr>
        <p:spPr bwMode="auto">
          <a:xfrm>
            <a:off x="21269744" y="27907520"/>
            <a:ext cx="8026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5400" dirty="0" smtClean="0">
                <a:solidFill>
                  <a:srgbClr val="00203E"/>
                </a:solidFill>
                <a:latin typeface="Arial Black"/>
              </a:rPr>
              <a:t>Conclusion</a:t>
            </a:r>
            <a:endParaRPr lang="en-US" sz="4800" dirty="0"/>
          </a:p>
        </p:txBody>
      </p:sp>
      <p:sp>
        <p:nvSpPr>
          <p:cNvPr id="49" name="ZoneTexte 48"/>
          <p:cNvSpPr txBox="1"/>
          <p:nvPr/>
        </p:nvSpPr>
        <p:spPr bwMode="auto">
          <a:xfrm>
            <a:off x="21040341" y="28315413"/>
            <a:ext cx="7902145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/>
              <a:buChar char="§"/>
              <a:defRPr/>
            </a:pPr>
            <a:endParaRPr lang="en-US" sz="3600" dirty="0" smtClean="0">
              <a:solidFill>
                <a:srgbClr val="002060"/>
              </a:solidFill>
            </a:endParaRPr>
          </a:p>
          <a:p>
            <a:pPr marL="571500" indent="-571500">
              <a:buFont typeface="Wingdings"/>
              <a:buChar char="§"/>
              <a:defRPr/>
            </a:pPr>
            <a:endParaRPr lang="en-US" sz="3600" dirty="0" smtClean="0">
              <a:solidFill>
                <a:srgbClr val="002060"/>
              </a:solidFill>
            </a:endParaRPr>
          </a:p>
          <a:p>
            <a:pPr algn="just">
              <a:defRPr/>
            </a:pP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Showed the feasibility </a:t>
            </a:r>
            <a:r>
              <a:rPr lang="en-US" sz="3200" dirty="0">
                <a:solidFill>
                  <a:srgbClr val="002060"/>
                </a:solidFill>
              </a:rPr>
              <a:t>and effectiveness of extending QEMU with ML-based models  for </a:t>
            </a:r>
            <a:r>
              <a:rPr lang="en-US" sz="3200" dirty="0" smtClean="0">
                <a:solidFill>
                  <a:srgbClr val="002060"/>
                </a:solidFill>
              </a:rPr>
              <a:t>fast performance </a:t>
            </a:r>
            <a:r>
              <a:rPr lang="en-US" sz="3200" dirty="0">
                <a:solidFill>
                  <a:srgbClr val="002060"/>
                </a:solidFill>
              </a:rPr>
              <a:t>estimation.</a:t>
            </a:r>
          </a:p>
          <a:p>
            <a:pPr algn="just">
              <a:defRPr/>
            </a:pP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Validated the approach on the CVA6 RISC-V ISA implementation.</a:t>
            </a:r>
          </a:p>
          <a:p>
            <a:pPr marL="457200" indent="-457200" algn="just">
              <a:buFont typeface="Wingdings"/>
              <a:buChar char="§"/>
              <a:defRPr/>
            </a:pP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Future work will focus on enabling architectural exploration capabilities.</a:t>
            </a:r>
            <a:endParaRPr lang="en-US" sz="3200" dirty="0">
              <a:solidFill>
                <a:srgbClr val="002060"/>
              </a:solidFill>
            </a:endParaRPr>
          </a:p>
        </p:txBody>
      </p:sp>
      <p:sp>
        <p:nvSpPr>
          <p:cNvPr id="53" name="ZoneTexte 52"/>
          <p:cNvSpPr txBox="1"/>
          <p:nvPr/>
        </p:nvSpPr>
        <p:spPr bwMode="auto">
          <a:xfrm>
            <a:off x="16132705" y="6266288"/>
            <a:ext cx="1280978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endParaRPr lang="en-US" sz="3200" dirty="0" smtClean="0">
              <a:solidFill>
                <a:srgbClr val="00203E"/>
              </a:solidFill>
              <a:latin typeface="Arial Black"/>
            </a:endParaRPr>
          </a:p>
          <a:p>
            <a:pPr>
              <a:defRPr/>
            </a:pP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Leverage </a:t>
            </a:r>
            <a:r>
              <a:rPr lang="en-US" sz="3200" dirty="0" smtClean="0">
                <a:solidFill>
                  <a:srgbClr val="002060"/>
                </a:solidFill>
              </a:rPr>
              <a:t>m</a:t>
            </a:r>
            <a:r>
              <a:rPr lang="en-US" sz="3200" dirty="0" smtClean="0">
                <a:solidFill>
                  <a:srgbClr val="002060"/>
                </a:solidFill>
              </a:rPr>
              <a:t>achine </a:t>
            </a:r>
            <a:r>
              <a:rPr lang="en-US" sz="3200" dirty="0" smtClean="0">
                <a:solidFill>
                  <a:srgbClr val="002060"/>
                </a:solidFill>
              </a:rPr>
              <a:t>l</a:t>
            </a:r>
            <a:r>
              <a:rPr lang="en-US" sz="3200" dirty="0" smtClean="0">
                <a:solidFill>
                  <a:srgbClr val="002060"/>
                </a:solidFill>
              </a:rPr>
              <a:t>earning techniques to generate performance models, using features extracted from cycle-accurate simulations.</a:t>
            </a:r>
            <a:endParaRPr lang="en-US" dirty="0" smtClean="0"/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Extend QEMU with the generated performance models for fast and accurate execution time estimation.</a:t>
            </a:r>
          </a:p>
          <a:p>
            <a:pPr marL="457200" indent="-457200" algn="just">
              <a:spcAft>
                <a:spcPts val="2400"/>
              </a:spcAft>
              <a:buFont typeface="Wingdings"/>
              <a:buChar char="§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Validated </a:t>
            </a:r>
            <a:r>
              <a:rPr lang="en-US" sz="3200" dirty="0" smtClean="0">
                <a:solidFill>
                  <a:srgbClr val="002060"/>
                </a:solidFill>
              </a:rPr>
              <a:t>on CVA6, a RISC-V </a:t>
            </a:r>
            <a:r>
              <a:rPr lang="en-US" sz="3200" dirty="0" smtClean="0">
                <a:solidFill>
                  <a:srgbClr val="002060"/>
                </a:solidFill>
              </a:rPr>
              <a:t>ISA implementation</a:t>
            </a:r>
            <a:r>
              <a:rPr lang="en-US" sz="3200" dirty="0" smtClean="0">
                <a:solidFill>
                  <a:srgbClr val="002060"/>
                </a:solidFill>
              </a:rPr>
              <a:t>.</a:t>
            </a:r>
            <a:endParaRPr lang="en-US" dirty="0"/>
          </a:p>
        </p:txBody>
      </p:sp>
      <p:pic>
        <p:nvPicPr>
          <p:cNvPr id="50" name="Image 49"/>
          <p:cNvPicPr>
            <a:picLocks noChangeAspect="1"/>
          </p:cNvPicPr>
          <p:nvPr/>
        </p:nvPicPr>
        <p:blipFill>
          <a:blip r:embed="rId8"/>
          <a:stretch/>
        </p:blipFill>
        <p:spPr bwMode="auto">
          <a:xfrm>
            <a:off x="20648532" y="10829435"/>
            <a:ext cx="3570639" cy="1136543"/>
          </a:xfrm>
          <a:prstGeom prst="rect">
            <a:avLst/>
          </a:prstGeom>
        </p:spPr>
      </p:pic>
      <p:pic>
        <p:nvPicPr>
          <p:cNvPr id="54" name="Image 53"/>
          <p:cNvPicPr>
            <a:picLocks noChangeAspect="1"/>
          </p:cNvPicPr>
          <p:nvPr/>
        </p:nvPicPr>
        <p:blipFill>
          <a:blip r:embed="rId9"/>
          <a:stretch/>
        </p:blipFill>
        <p:spPr bwMode="auto">
          <a:xfrm>
            <a:off x="11091601" y="28611168"/>
            <a:ext cx="8453203" cy="6339902"/>
          </a:xfrm>
          <a:prstGeom prst="rect">
            <a:avLst/>
          </a:prstGeom>
        </p:spPr>
      </p:pic>
      <p:sp>
        <p:nvSpPr>
          <p:cNvPr id="60" name="Rectangle à coins arrondis 59"/>
          <p:cNvSpPr/>
          <p:nvPr/>
        </p:nvSpPr>
        <p:spPr bwMode="auto">
          <a:xfrm>
            <a:off x="16682328" y="20453455"/>
            <a:ext cx="12260158" cy="4963719"/>
          </a:xfrm>
          <a:prstGeom prst="roundRect">
            <a:avLst>
              <a:gd name="adj" fmla="val 16667"/>
            </a:avLst>
          </a:prstGeom>
          <a:solidFill>
            <a:srgbClr val="DFDFF3"/>
          </a:solidFill>
          <a:ln>
            <a:solidFill>
              <a:srgbClr val="706ED2"/>
            </a:solidFill>
            <a:prstDash val="solid"/>
          </a:ln>
          <a:effectLst>
            <a:softEdge rad="1270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Leverage TCG (Tiny Code Generator) plugins for efficient QEMU instrumentation.</a:t>
            </a:r>
          </a:p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Collect instruction counters’ values at the end of simulation.</a:t>
            </a:r>
          </a:p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Feed the collected </a:t>
            </a:r>
            <a:r>
              <a:rPr lang="en-US" sz="3200" dirty="0" smtClean="0">
                <a:solidFill>
                  <a:srgbClr val="002060"/>
                </a:solidFill>
              </a:rPr>
              <a:t>counters to the performance model for execution time estimation.</a:t>
            </a:r>
            <a:endParaRPr lang="en-US" dirty="0"/>
          </a:p>
        </p:txBody>
      </p:sp>
      <p:sp>
        <p:nvSpPr>
          <p:cNvPr id="61" name="Rectangle à coins arrondis 60"/>
          <p:cNvSpPr/>
          <p:nvPr/>
        </p:nvSpPr>
        <p:spPr bwMode="auto">
          <a:xfrm>
            <a:off x="16650125" y="14922331"/>
            <a:ext cx="12260158" cy="5227541"/>
          </a:xfrm>
          <a:prstGeom prst="roundRect">
            <a:avLst>
              <a:gd name="adj" fmla="val 16667"/>
            </a:avLst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75000"/>
              </a:schemeClr>
            </a:solidFill>
            <a:prstDash val="solid"/>
          </a:ln>
          <a:effectLst>
            <a:softEdge rad="127000"/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Enhance RTL simulation efficiency with </a:t>
            </a:r>
            <a:r>
              <a:rPr lang="en-US" sz="3200" dirty="0" err="1" smtClean="0">
                <a:solidFill>
                  <a:srgbClr val="002060"/>
                </a:solidFill>
              </a:rPr>
              <a:t>Verilator</a:t>
            </a:r>
            <a:r>
              <a:rPr lang="en-US" sz="3200" dirty="0" smtClean="0">
                <a:solidFill>
                  <a:srgbClr val="002060"/>
                </a:solidFill>
              </a:rPr>
              <a:t> for training and test datasets generation.</a:t>
            </a:r>
          </a:p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Monitor executed instructions with counters, which serve as input features for the machine learning model.</a:t>
            </a:r>
            <a:endParaRPr lang="en-US" sz="3200" dirty="0" smtClean="0">
              <a:solidFill>
                <a:srgbClr val="002060"/>
              </a:solidFill>
            </a:endParaRPr>
          </a:p>
          <a:p>
            <a:pPr marL="457200" indent="-457200" algn="just">
              <a:spcAft>
                <a:spcPts val="2400"/>
              </a:spcAft>
              <a:buFont typeface="Wingdings"/>
              <a:buChar char="ü"/>
              <a:defRPr/>
            </a:pPr>
            <a:r>
              <a:rPr lang="en-US" sz="3200" dirty="0" smtClean="0">
                <a:solidFill>
                  <a:srgbClr val="002060"/>
                </a:solidFill>
              </a:rPr>
              <a:t>Train and validate </a:t>
            </a:r>
            <a:r>
              <a:rPr lang="en-US" sz="3200" dirty="0">
                <a:solidFill>
                  <a:srgbClr val="002060"/>
                </a:solidFill>
              </a:rPr>
              <a:t>the performance </a:t>
            </a:r>
            <a:r>
              <a:rPr lang="en-US" sz="3200" dirty="0" smtClean="0">
                <a:solidFill>
                  <a:srgbClr val="002060"/>
                </a:solidFill>
              </a:rPr>
              <a:t>model.</a:t>
            </a: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10"/>
          <a:stretch/>
        </p:blipFill>
        <p:spPr bwMode="auto">
          <a:xfrm>
            <a:off x="1500974" y="15238261"/>
            <a:ext cx="14654623" cy="9933403"/>
          </a:xfrm>
          <a:prstGeom prst="rect">
            <a:avLst/>
          </a:prstGeom>
        </p:spPr>
      </p:pic>
      <p:graphicFrame>
        <p:nvGraphicFramePr>
          <p:cNvPr id="57" name="Graphique 5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287839"/>
              </p:ext>
            </p:extLst>
          </p:nvPr>
        </p:nvGraphicFramePr>
        <p:xfrm>
          <a:off x="1670590" y="28863516"/>
          <a:ext cx="9135568" cy="5640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pic>
        <p:nvPicPr>
          <p:cNvPr id="25" name="Image 24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2911" y="1445266"/>
            <a:ext cx="4206524" cy="2113975"/>
          </a:xfrm>
          <a:prstGeom prst="rect">
            <a:avLst/>
          </a:prstGeom>
        </p:spPr>
      </p:pic>
      <p:sp>
        <p:nvSpPr>
          <p:cNvPr id="20" name="Rectangle 19"/>
          <p:cNvSpPr>
            <a:spLocks noGrp="1" noRot="1" noMove="1" noResize="1" noEditPoints="1" noAdjustHandles="1" noChangeArrowheads="1" noChangeShapeType="1"/>
          </p:cNvSpPr>
          <p:nvPr/>
        </p:nvSpPr>
        <p:spPr bwMode="auto">
          <a:xfrm>
            <a:off x="25224335" y="718105"/>
            <a:ext cx="4320000" cy="36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dirty="0">
              <a:solidFill>
                <a:srgbClr val="00203E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97">
      <a:majorFont>
        <a:latin typeface="Avenir Next LT Pro"/>
        <a:ea typeface="Arial"/>
        <a:cs typeface="Arial"/>
      </a:majorFont>
      <a:minorFont>
        <a:latin typeface="The Hand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Black and white posters</Template>
  <TotalTime>212</TotalTime>
  <Words>383</Words>
  <Application>Microsoft Office PowerPoint</Application>
  <DocSecurity>0</DocSecurity>
  <PresentationFormat>Personnalisé</PresentationFormat>
  <Paragraphs>44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9" baseType="lpstr">
      <vt:lpstr>Arial</vt:lpstr>
      <vt:lpstr>Arial Black</vt:lpstr>
      <vt:lpstr>Avenir Next LT Pro</vt:lpstr>
      <vt:lpstr>Calibri</vt:lpstr>
      <vt:lpstr>SpeakPro-Bold</vt:lpstr>
      <vt:lpstr>The Hand</vt:lpstr>
      <vt:lpstr>Wingdings</vt:lpstr>
      <vt:lpstr>Office Theme</vt:lpstr>
      <vt:lpstr>Présentation PowerPoint</vt:lpstr>
    </vt:vector>
  </TitlesOfParts>
  <Manager/>
  <Company>TRISTAN Project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TRISTAN Project A0 Poster</dc:subject>
  <dc:creator>Tiberio Fanti</dc:creator>
  <cp:keywords/>
  <dc:description>V0.2</dc:description>
  <cp:lastModifiedBy>JEBALI Fatma</cp:lastModifiedBy>
  <cp:revision>123</cp:revision>
  <dcterms:created xsi:type="dcterms:W3CDTF">2024-05-10T06:44:04Z</dcterms:created>
  <dcterms:modified xsi:type="dcterms:W3CDTF">2024-06-14T10:23:19Z</dcterms:modified>
  <cp:category>Posters</cp:category>
  <dc:identifier/>
  <cp:contentStatus/>
  <dc:language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0x01010065CA23E7D7FCB34FB2A749231C6C4DA3</vt:lpwstr>
  </property>
  <property fmtid="{D5CDD505-2E9C-101B-9397-08002B2CF9AE}" pid="3" name="MediaServiceImageTags">
    <vt:lpwstr/>
  </property>
</Properties>
</file>